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5" r:id="rId2"/>
    <p:sldId id="266" r:id="rId3"/>
    <p:sldId id="267" r:id="rId4"/>
    <p:sldId id="264" r:id="rId5"/>
    <p:sldId id="260" r:id="rId6"/>
    <p:sldId id="259" r:id="rId7"/>
    <p:sldId id="257" r:id="rId8"/>
    <p:sldId id="262" r:id="rId9"/>
    <p:sldId id="278" r:id="rId10"/>
    <p:sldId id="279" r:id="rId11"/>
    <p:sldId id="280" r:id="rId12"/>
    <p:sldId id="263" r:id="rId13"/>
    <p:sldId id="273" r:id="rId14"/>
    <p:sldId id="268" r:id="rId15"/>
    <p:sldId id="281" r:id="rId16"/>
    <p:sldId id="274" r:id="rId17"/>
    <p:sldId id="272" r:id="rId18"/>
    <p:sldId id="275" r:id="rId19"/>
    <p:sldId id="282" r:id="rId20"/>
    <p:sldId id="283" r:id="rId21"/>
    <p:sldId id="284"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CC3E7-1D36-4FDB-A26E-C3D9446984A5}" type="datetimeFigureOut">
              <a:rPr lang="ar-IQ" smtClean="0"/>
              <a:pPr/>
              <a:t>22/06/1435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32AA66-139B-489E-9ED8-B416569D8E8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AECC3E7-1D36-4FDB-A26E-C3D9446984A5}" type="datetimeFigureOut">
              <a:rPr lang="ar-IQ" smtClean="0"/>
              <a:pPr/>
              <a:t>22/06/1435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32AA66-139B-489E-9ED8-B416569D8E8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Retina" TargetMode="External"/><Relationship Id="rId7" Type="http://schemas.openxmlformats.org/officeDocument/2006/relationships/hyperlink" Target="https://en.wikipedia.org/wiki/Visual_system"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Cone_cell" TargetMode="External"/><Relationship Id="rId5" Type="http://schemas.openxmlformats.org/officeDocument/2006/relationships/hyperlink" Target="https://en.wikipedia.org/wiki/Rod_cell" TargetMode="External"/><Relationship Id="rId4" Type="http://schemas.openxmlformats.org/officeDocument/2006/relationships/hyperlink" Target="https://en.wikipedia.org/wiki/Phototransducti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a:prstGeom prst="foldedCorner">
            <a:avLst/>
          </a:prstGeom>
          <a:blipFill>
            <a:blip r:embed="rId2"/>
            <a:stretch>
              <a:fillRect/>
            </a:stretch>
          </a:blipFill>
          <a:ln w="76200">
            <a:solidFill>
              <a:schemeClr val="tx1"/>
            </a:solidFill>
          </a:ln>
          <a:effectLst>
            <a:outerShdw blurRad="76200" dir="13500000" sy="23000" kx="1200000" algn="br" rotWithShape="0">
              <a:prstClr val="black">
                <a:alpha val="20000"/>
              </a:prstClr>
            </a:outerShdw>
          </a:effectLst>
          <a:scene3d>
            <a:camera prst="orthographicFront">
              <a:rot lat="300000" lon="0" rev="0"/>
            </a:camera>
            <a:lightRig rig="threePt" dir="t"/>
          </a:scene3d>
        </p:spPr>
        <p:txBody>
          <a:bodyPr wrap="square" lIns="396000" tIns="180000" bIns="1224000">
            <a:noAutofit/>
            <a:scene3d>
              <a:camera prst="isometricOffAxis1Right"/>
              <a:lightRig rig="threePt" dir="t"/>
            </a:scene3d>
          </a:bodyPr>
          <a:lstStyle/>
          <a:p>
            <a:pPr algn="just" rtl="0">
              <a:buNone/>
            </a:pPr>
            <a:endParaRPr lang="ar-IQ" sz="24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a:p>
            <a:pPr algn="ctr" rtl="0">
              <a:buNone/>
            </a:pPr>
            <a:endParaRPr lang="en-US" sz="36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Simplified Arabic Fixed" pitchFamily="49" charset="-78"/>
            </a:endParaRPr>
          </a:p>
          <a:p>
            <a:pPr algn="ctr" rtl="0">
              <a:buNone/>
            </a:pPr>
            <a:endParaRPr lang="en-US" sz="24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Simplified Arabic Fixed" pitchFamily="49" charset="-78"/>
            </a:endParaRP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Anatomy and Physiology </a:t>
            </a:r>
          </a:p>
          <a:p>
            <a:pPr algn="ctr" rtl="0">
              <a:buNone/>
            </a:pPr>
            <a:endPar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endParaRPr>
          </a:p>
          <a:p>
            <a:pPr algn="ctr" rtl="0">
              <a:buNone/>
            </a:pPr>
            <a:r>
              <a:rPr lang="en-US" sz="28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For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The First Class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2</a:t>
            </a:r>
            <a:r>
              <a:rPr lang="en-US" sz="3600" b="1" cap="all" baseline="30000"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nd</a:t>
            </a: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 Semester</a:t>
            </a:r>
            <a:endParaRPr lang="ar-IQ"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endParaRPr>
          </a:p>
          <a:p>
            <a:pPr algn="just" rtl="0">
              <a:buNone/>
            </a:pPr>
            <a:endParaRPr lang="ar-IQ" sz="2400" b="1" cap="all" dirty="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Muscles of the eye</a:t>
            </a:r>
            <a:endParaRPr lang="ar-IQ" dirty="0">
              <a:latin typeface="Times New Roman" pitchFamily="18" charset="0"/>
              <a:cs typeface="Times New Roman" pitchFamily="18" charset="0"/>
            </a:endParaRPr>
          </a:p>
        </p:txBody>
      </p:sp>
      <p:pic>
        <p:nvPicPr>
          <p:cNvPr id="4" name="Content Placeholder 7" descr="_196_anatomy1.jpg"/>
          <p:cNvPicPr>
            <a:picLocks noGrp="1" noChangeAspect="1"/>
          </p:cNvPicPr>
          <p:nvPr>
            <p:ph idx="1"/>
          </p:nvPr>
        </p:nvPicPr>
        <p:blipFill>
          <a:blip r:embed="rId2"/>
          <a:stretch>
            <a:fillRect/>
          </a:stretch>
        </p:blipFill>
        <p:spPr>
          <a:xfrm>
            <a:off x="1571604" y="1634330"/>
            <a:ext cx="6429420" cy="486650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ar-IQ"/>
          </a:p>
        </p:txBody>
      </p:sp>
      <p:pic>
        <p:nvPicPr>
          <p:cNvPr id="7" name="Content Placeholder 6" descr="eye_muscles.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214314"/>
          </a:xfrm>
        </p:spPr>
        <p:txBody>
          <a:bodyPr>
            <a:normAutofit fontScale="90000"/>
          </a:bodyPr>
          <a:lstStyle/>
          <a:p>
            <a:pPr rtl="0"/>
            <a:r>
              <a:rPr lang="ar-IQ"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Cross Section of the Eye (Structure of Eyeball)</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428604"/>
            <a:ext cx="9144000" cy="6429396"/>
          </a:xfrm>
          <a:gradFill>
            <a:gsLst>
              <a:gs pos="100000">
                <a:schemeClr val="accent1">
                  <a:lumMod val="75000"/>
                  <a:alpha val="1000"/>
                </a:schemeClr>
              </a:gs>
              <a:gs pos="50000">
                <a:schemeClr val="accent1">
                  <a:tint val="44500"/>
                  <a:satMod val="160000"/>
                </a:schemeClr>
              </a:gs>
              <a:gs pos="100000">
                <a:schemeClr val="accent1">
                  <a:tint val="23500"/>
                  <a:satMod val="160000"/>
                </a:schemeClr>
              </a:gs>
            </a:gsLst>
            <a:path path="shape">
              <a:fillToRect l="50000" t="50000" r="50000" b="50000"/>
            </a:path>
          </a:gradFill>
          <a:ln w="38100">
            <a:solidFill>
              <a:srgbClr val="002060"/>
            </a:solidFill>
          </a:ln>
        </p:spPr>
        <p:txBody>
          <a:bodyPr>
            <a:noAutofit/>
          </a:bodyPr>
          <a:lstStyle/>
          <a:p>
            <a:pPr algn="just" rtl="0"/>
            <a:r>
              <a:rPr lang="en-US" sz="1600" dirty="0" smtClean="0">
                <a:latin typeface="Times New Roman" pitchFamily="18" charset="0"/>
                <a:cs typeface="Times New Roman" pitchFamily="18" charset="0"/>
              </a:rPr>
              <a:t>The greater part of eyeball (posterior 5/6) is a sphere in shape. </a:t>
            </a:r>
          </a:p>
          <a:p>
            <a:pPr algn="just" rtl="0"/>
            <a:r>
              <a:rPr lang="en-US" sz="1600" dirty="0" smtClean="0">
                <a:latin typeface="Times New Roman" pitchFamily="18" charset="0"/>
                <a:cs typeface="Times New Roman" pitchFamily="18" charset="0"/>
              </a:rPr>
              <a:t>The anterior 1/6 is much more convex than the posterior part. </a:t>
            </a:r>
          </a:p>
          <a:p>
            <a:pPr algn="just" rtl="0">
              <a:buNone/>
            </a:pPr>
            <a:endParaRPr lang="en-US" sz="1600" dirty="0" smtClean="0">
              <a:latin typeface="Times New Roman" pitchFamily="18" charset="0"/>
              <a:cs typeface="Times New Roman" pitchFamily="18" charset="0"/>
            </a:endParaRPr>
          </a:p>
          <a:p>
            <a:pPr algn="ctr" rtl="0"/>
            <a:r>
              <a:rPr lang="en-US" sz="1600" dirty="0" smtClean="0">
                <a:latin typeface="Times New Roman" pitchFamily="18" charset="0"/>
                <a:cs typeface="Times New Roman" pitchFamily="18" charset="0"/>
              </a:rPr>
              <a:t>The wall of eyeball is made up of three main layers: </a:t>
            </a:r>
          </a:p>
          <a:p>
            <a:pPr algn="just" rtl="0">
              <a:buNone/>
            </a:pPr>
            <a:endParaRPr lang="en-US" sz="1600" dirty="0" smtClean="0">
              <a:latin typeface="Times New Roman" pitchFamily="18" charset="0"/>
              <a:cs typeface="Times New Roman" pitchFamily="18" charset="0"/>
            </a:endParaRPr>
          </a:p>
          <a:p>
            <a:pPr marL="514350" indent="-514350" algn="just" rtl="0">
              <a:buFont typeface="+mj-lt"/>
              <a:buAutoNum type="arabicPeriod"/>
            </a:pPr>
            <a:r>
              <a:rPr lang="en-US" sz="1600" dirty="0" smtClean="0">
                <a:latin typeface="Times New Roman" pitchFamily="18" charset="0"/>
                <a:cs typeface="Times New Roman" pitchFamily="18" charset="0"/>
              </a:rPr>
              <a:t>The outer layer is called the </a:t>
            </a:r>
            <a:r>
              <a:rPr lang="en-US" sz="2000" b="1" dirty="0" smtClean="0">
                <a:latin typeface="Times New Roman" pitchFamily="18" charset="0"/>
                <a:cs typeface="Times New Roman" pitchFamily="18" charset="0"/>
              </a:rPr>
              <a:t>Fibrous layer</a:t>
            </a:r>
            <a:r>
              <a:rPr lang="en-US" sz="1600" dirty="0" smtClean="0">
                <a:latin typeface="Times New Roman" pitchFamily="18" charset="0"/>
                <a:cs typeface="Times New Roman" pitchFamily="18" charset="0"/>
              </a:rPr>
              <a:t>: the anterior part is transparent and is called </a:t>
            </a:r>
            <a:r>
              <a:rPr lang="en-US" sz="2000" b="1" u="sng" dirty="0" smtClean="0">
                <a:latin typeface="Times New Roman" pitchFamily="18" charset="0"/>
                <a:cs typeface="Times New Roman" pitchFamily="18" charset="0"/>
              </a:rPr>
              <a:t>Cornea</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while the reminder is called </a:t>
            </a:r>
            <a:r>
              <a:rPr lang="en-US" sz="2000" b="1" u="sng" dirty="0" smtClean="0">
                <a:latin typeface="Times New Roman" pitchFamily="18" charset="0"/>
                <a:cs typeface="Times New Roman" pitchFamily="18" charset="0"/>
              </a:rPr>
              <a:t>Sclera</a:t>
            </a:r>
            <a:r>
              <a:rPr lang="en-US" sz="1600" b="1" dirty="0" smtClean="0">
                <a:latin typeface="Times New Roman" pitchFamily="18" charset="0"/>
                <a:cs typeface="Times New Roman" pitchFamily="18" charset="0"/>
              </a:rPr>
              <a:t>. </a:t>
            </a:r>
          </a:p>
          <a:p>
            <a:pPr marL="514350" indent="-514350" algn="just" rtl="0">
              <a:buFont typeface="+mj-lt"/>
              <a:buAutoNum type="arabicPeriod"/>
            </a:pPr>
            <a:endParaRPr lang="en-US" sz="1600" b="1" dirty="0" smtClean="0">
              <a:latin typeface="Times New Roman" pitchFamily="18" charset="0"/>
              <a:cs typeface="Times New Roman" pitchFamily="18" charset="0"/>
            </a:endParaRPr>
          </a:p>
          <a:p>
            <a:pPr marL="514350" indent="-514350" algn="just" rtl="0">
              <a:lnSpc>
                <a:spcPct val="150000"/>
              </a:lnSpc>
              <a:buFont typeface="+mj-lt"/>
              <a:buAutoNum type="arabicPeriod"/>
            </a:pPr>
            <a:r>
              <a:rPr lang="en-US" sz="1600" dirty="0" smtClean="0">
                <a:latin typeface="Times New Roman" pitchFamily="18" charset="0"/>
                <a:cs typeface="Times New Roman" pitchFamily="18" charset="0"/>
              </a:rPr>
              <a:t>The second layer is the</a:t>
            </a:r>
            <a:r>
              <a:rPr lang="en-US" sz="16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Vascular layer (</a:t>
            </a:r>
            <a:r>
              <a:rPr lang="en-US" sz="2000" b="1" dirty="0" err="1" smtClean="0">
                <a:latin typeface="Times New Roman" pitchFamily="18" charset="0"/>
                <a:cs typeface="Times New Roman" pitchFamily="18" charset="0"/>
              </a:rPr>
              <a:t>Uvea</a:t>
            </a:r>
            <a:r>
              <a:rPr lang="en-US" sz="20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consists of: </a:t>
            </a:r>
            <a:r>
              <a:rPr lang="en-US" sz="1600" b="1" dirty="0" smtClean="0">
                <a:latin typeface="Times New Roman" pitchFamily="18" charset="0"/>
                <a:cs typeface="Times New Roman" pitchFamily="18" charset="0"/>
              </a:rPr>
              <a:t>1). </a:t>
            </a:r>
            <a:r>
              <a:rPr lang="en-US" sz="2000" b="1" u="sng" dirty="0" smtClean="0">
                <a:latin typeface="Times New Roman" pitchFamily="18" charset="0"/>
                <a:cs typeface="Times New Roman" pitchFamily="18" charset="0"/>
              </a:rPr>
              <a:t>Choroid</a:t>
            </a:r>
            <a:r>
              <a:rPr lang="en-US" sz="20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2). </a:t>
            </a:r>
            <a:r>
              <a:rPr lang="en-US" sz="2000" b="1" u="sng" dirty="0" err="1" smtClean="0">
                <a:latin typeface="Times New Roman" pitchFamily="18" charset="0"/>
                <a:cs typeface="Times New Roman" pitchFamily="18" charset="0"/>
              </a:rPr>
              <a:t>Ciliary</a:t>
            </a:r>
            <a:r>
              <a:rPr lang="en-US" sz="2000" b="1" u="sng" dirty="0" smtClean="0">
                <a:latin typeface="Times New Roman" pitchFamily="18" charset="0"/>
                <a:cs typeface="Times New Roman" pitchFamily="18" charset="0"/>
              </a:rPr>
              <a:t> body </a:t>
            </a:r>
            <a:r>
              <a:rPr lang="en-US" sz="1600" b="1" dirty="0" smtClean="0">
                <a:latin typeface="Times New Roman" pitchFamily="18" charset="0"/>
                <a:cs typeface="Times New Roman" pitchFamily="18" charset="0"/>
              </a:rPr>
              <a:t>3).</a:t>
            </a:r>
            <a:r>
              <a:rPr lang="en-US" sz="2000" b="1" u="sng" dirty="0" smtClean="0">
                <a:latin typeface="Times New Roman" pitchFamily="18" charset="0"/>
                <a:cs typeface="Times New Roman" pitchFamily="18" charset="0"/>
              </a:rPr>
              <a:t>Iris</a:t>
            </a:r>
            <a:r>
              <a:rPr lang="en-US" sz="1600" b="1" dirty="0" smtClean="0">
                <a:latin typeface="Times New Roman" pitchFamily="18" charset="0"/>
                <a:cs typeface="Times New Roman" pitchFamily="18" charset="0"/>
              </a:rPr>
              <a:t>.                                                                                                                                                  </a:t>
            </a:r>
          </a:p>
          <a:p>
            <a:pPr marL="514350" indent="-514350" algn="just" rtl="0">
              <a:lnSpc>
                <a:spcPct val="150000"/>
              </a:lnSpc>
              <a:buFont typeface="+mj-lt"/>
              <a:buAutoNum type="arabicPeriod"/>
            </a:pPr>
            <a:r>
              <a:rPr lang="en-US" sz="1600" dirty="0" smtClean="0">
                <a:latin typeface="Times New Roman" pitchFamily="18" charset="0"/>
                <a:cs typeface="Times New Roman" pitchFamily="18" charset="0"/>
              </a:rPr>
              <a:t>The innermost layer is called the </a:t>
            </a:r>
            <a:r>
              <a:rPr lang="en-US" sz="2000" b="1" dirty="0" smtClean="0">
                <a:latin typeface="Times New Roman" pitchFamily="18" charset="0"/>
                <a:cs typeface="Times New Roman" pitchFamily="18" charset="0"/>
              </a:rPr>
              <a:t>Retina</a:t>
            </a:r>
            <a:r>
              <a:rPr lang="en-US" sz="1600" b="1" dirty="0" smtClean="0">
                <a:latin typeface="Times New Roman" pitchFamily="18" charset="0"/>
                <a:cs typeface="Times New Roman" pitchFamily="18" charset="0"/>
              </a:rPr>
              <a:t>. It contains photoreceptors that convert the stimulus of light into nervous impulses, these receptors are of two kinds, Rods and Cons. </a:t>
            </a:r>
          </a:p>
          <a:p>
            <a:pPr marL="514350" indent="-514350" algn="just" rtl="0">
              <a:buNone/>
            </a:pPr>
            <a:r>
              <a:rPr lang="en-US" sz="1600" b="1" dirty="0" smtClean="0">
                <a:latin typeface="Times New Roman" pitchFamily="18" charset="0"/>
                <a:cs typeface="Times New Roman" pitchFamily="18" charset="0"/>
              </a:rPr>
              <a:t>	there are about 7 million cons in each retina. The rods are more numerous 100 million in number. </a:t>
            </a:r>
          </a:p>
          <a:p>
            <a:pPr marL="514350" indent="-514350" algn="just" rtl="0">
              <a:buNone/>
            </a:pPr>
            <a:endParaRPr lang="en-US" sz="1600" b="1" dirty="0" smtClean="0">
              <a:latin typeface="Times New Roman" pitchFamily="18" charset="0"/>
              <a:cs typeface="Times New Roman" pitchFamily="18" charset="0"/>
            </a:endParaRPr>
          </a:p>
          <a:p>
            <a:pPr marL="514350" indent="-514350" algn="just" rtl="0"/>
            <a:r>
              <a:rPr lang="en-US" sz="1600" b="1" dirty="0" smtClean="0">
                <a:latin typeface="Times New Roman" pitchFamily="18" charset="0"/>
                <a:cs typeface="Times New Roman" pitchFamily="18" charset="0"/>
              </a:rPr>
              <a:t>There are three chambers the anterior chamber which is located between the cornea and the iris (contains aqueous humor), the posterior chamber located between the iris and the front of the lens and the vitreous chamber located between retina and behind the lens (contains vitreous humor). </a:t>
            </a:r>
            <a:endParaRPr lang="en-US" sz="1600" dirty="0" smtClean="0">
              <a:latin typeface="Times New Roman" pitchFamily="18" charset="0"/>
              <a:cs typeface="Times New Roman" pitchFamily="18" charset="0"/>
            </a:endParaRPr>
          </a:p>
          <a:p>
            <a:pPr marL="514350" indent="-514350" algn="just" rtl="0"/>
            <a:r>
              <a:rPr lang="en-US" sz="1600" dirty="0" smtClean="0">
                <a:latin typeface="Times New Roman" pitchFamily="18" charset="0"/>
                <a:cs typeface="Times New Roman" pitchFamily="18" charset="0"/>
              </a:rPr>
              <a:t>Structures inside the eyeball include the</a:t>
            </a:r>
            <a:r>
              <a:rPr lang="en-US" sz="1600" b="1" dirty="0" smtClean="0">
                <a:latin typeface="Times New Roman" pitchFamily="18" charset="0"/>
                <a:cs typeface="Times New Roman" pitchFamily="18" charset="0"/>
              </a:rPr>
              <a:t> lens, aqueous fluid and vitreous humors. </a:t>
            </a:r>
            <a:endParaRPr lang="ar-IQ"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368280"/>
          </a:xfrm>
        </p:spPr>
        <p:txBody>
          <a:bodyPr>
            <a:normAutofit fontScale="90000"/>
          </a:bodyPr>
          <a:lstStyle/>
          <a:p>
            <a:r>
              <a:rPr lang="ar-IQ"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Cross Section of the Eye (Eyeball)</a:t>
            </a:r>
            <a:endParaRPr lang="ar-IQ" dirty="0"/>
          </a:p>
        </p:txBody>
      </p:sp>
      <p:pic>
        <p:nvPicPr>
          <p:cNvPr id="7" name="Picture 6" descr="eye-anat_0.tmp"/>
          <p:cNvPicPr>
            <a:picLocks noChangeAspect="1"/>
          </p:cNvPicPr>
          <p:nvPr/>
        </p:nvPicPr>
        <p:blipFill>
          <a:blip r:embed="rId2"/>
          <a:stretch>
            <a:fillRect/>
          </a:stretch>
        </p:blipFill>
        <p:spPr>
          <a:xfrm>
            <a:off x="142844" y="642918"/>
            <a:ext cx="8858312" cy="6000768"/>
          </a:xfrm>
          <a:prstGeom prst="rect">
            <a:avLst/>
          </a:prstGeom>
          <a:ln w="38100">
            <a:solidFill>
              <a:srgbClr val="002060"/>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Retina</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5214974"/>
          </a:xfrm>
          <a:gradFill flip="none" rotWithShape="1">
            <a:gsLst>
              <a:gs pos="100000">
                <a:schemeClr val="accent5">
                  <a:alpha val="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38100">
            <a:solidFill>
              <a:srgbClr val="002060"/>
            </a:solidFill>
          </a:ln>
        </p:spPr>
        <p:txBody>
          <a:bodyPr>
            <a:normAutofit/>
          </a:bodyPr>
          <a:lstStyle/>
          <a:p>
            <a:pPr algn="just" rtl="0"/>
            <a:r>
              <a:rPr lang="en-US" sz="2400" dirty="0" smtClean="0">
                <a:latin typeface="Times New Roman" pitchFamily="18" charset="0"/>
                <a:cs typeface="Times New Roman" pitchFamily="18" charset="0"/>
              </a:rPr>
              <a:t>The retina consists of two layers: </a:t>
            </a:r>
          </a:p>
          <a:p>
            <a:pPr marL="457200" indent="-457200" algn="just" rtl="0">
              <a:buNone/>
            </a:pPr>
            <a:r>
              <a:rPr lang="en-US" sz="2400" dirty="0" smtClean="0">
                <a:latin typeface="Times New Roman" pitchFamily="18" charset="0"/>
                <a:cs typeface="Times New Roman" pitchFamily="18" charset="0"/>
              </a:rPr>
              <a:t>			-pigmented layer (sheet of melanin containing 					epithelial cells). </a:t>
            </a:r>
          </a:p>
          <a:p>
            <a:pPr marL="457200" indent="-457200" algn="just" rtl="0">
              <a:buNone/>
            </a:pPr>
            <a:r>
              <a:rPr lang="en-US" sz="2400" dirty="0" smtClean="0">
                <a:latin typeface="Times New Roman" pitchFamily="18" charset="0"/>
                <a:cs typeface="Times New Roman" pitchFamily="18" charset="0"/>
              </a:rPr>
              <a:t>			- Neural layer (contains photoreceptors, neurons 					and ganglia). </a:t>
            </a:r>
            <a:endParaRPr lang="ar-IQ" sz="2400" dirty="0" smtClean="0">
              <a:latin typeface="Times New Roman" pitchFamily="18" charset="0"/>
              <a:cs typeface="Times New Roman" pitchFamily="18" charset="0"/>
            </a:endParaRP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Near the center of the posterior part of the retina is </a:t>
            </a:r>
            <a:r>
              <a:rPr lang="en-US" sz="2400" b="1" dirty="0" smtClean="0">
                <a:latin typeface="Times New Roman" pitchFamily="18" charset="0"/>
                <a:cs typeface="Times New Roman" pitchFamily="18" charset="0"/>
              </a:rPr>
              <a:t>macula </a:t>
            </a:r>
            <a:r>
              <a:rPr lang="en-US" sz="2400" b="1" dirty="0" err="1" smtClean="0">
                <a:latin typeface="Times New Roman" pitchFamily="18" charset="0"/>
                <a:cs typeface="Times New Roman" pitchFamily="18" charset="0"/>
              </a:rPr>
              <a:t>lutea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(yellow spot). And in the center of yellow spot is fovea </a:t>
            </a:r>
            <a:r>
              <a:rPr lang="en-US" sz="2400" dirty="0" err="1" smtClean="0">
                <a:latin typeface="Times New Roman" pitchFamily="18" charset="0"/>
                <a:cs typeface="Times New Roman" pitchFamily="18" charset="0"/>
              </a:rPr>
              <a:t>centralis</a:t>
            </a:r>
            <a:r>
              <a:rPr lang="en-US" sz="2400" dirty="0" smtClean="0">
                <a:latin typeface="Times New Roman" pitchFamily="18" charset="0"/>
                <a:cs typeface="Times New Roman" pitchFamily="18" charset="0"/>
              </a:rPr>
              <a:t> consisting of only cone photoreceptors.   </a:t>
            </a:r>
          </a:p>
          <a:p>
            <a:pPr algn="just" rtl="0"/>
            <a:r>
              <a:rPr lang="en-US" sz="2400" b="1" dirty="0" smtClean="0">
                <a:latin typeface="Times New Roman" pitchFamily="18" charset="0"/>
                <a:cs typeface="Times New Roman" pitchFamily="18" charset="0"/>
              </a:rPr>
              <a:t>Optic disc </a:t>
            </a:r>
            <a:r>
              <a:rPr lang="en-US" sz="2400" dirty="0" smtClean="0">
                <a:latin typeface="Times New Roman" pitchFamily="18" charset="0"/>
                <a:cs typeface="Times New Roman" pitchFamily="18" charset="0"/>
              </a:rPr>
              <a:t>is the site where the Optic nerve leaves eyeball.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500166" y="642918"/>
            <a:ext cx="6072230" cy="5500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00066"/>
          </a:xfrm>
        </p:spPr>
        <p:txBody>
          <a:bodyPr>
            <a:normAutofit fontScale="90000"/>
          </a:bodyPr>
          <a:lstStyle/>
          <a:p>
            <a:r>
              <a:rPr lang="en-US" dirty="0" smtClean="0"/>
              <a:t>The Retina</a:t>
            </a:r>
            <a:endParaRPr lang="ar-IQ" dirty="0"/>
          </a:p>
        </p:txBody>
      </p:sp>
      <p:pic>
        <p:nvPicPr>
          <p:cNvPr id="2050" name="Picture 2"/>
          <p:cNvPicPr>
            <a:picLocks noGrp="1" noChangeAspect="1" noChangeArrowheads="1"/>
          </p:cNvPicPr>
          <p:nvPr>
            <p:ph idx="1"/>
          </p:nvPr>
        </p:nvPicPr>
        <p:blipFill>
          <a:blip r:embed="rId2"/>
          <a:srcRect/>
          <a:stretch>
            <a:fillRect/>
          </a:stretch>
        </p:blipFill>
        <p:spPr bwMode="auto">
          <a:xfrm>
            <a:off x="714348" y="500042"/>
            <a:ext cx="7643866" cy="60722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Photoreceptors </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5214974"/>
          </a:xfrm>
          <a:gradFill flip="none" rotWithShape="1">
            <a:gsLst>
              <a:gs pos="100000">
                <a:schemeClr val="accent5">
                  <a:alpha val="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38100">
            <a:solidFill>
              <a:srgbClr val="002060"/>
            </a:solidFill>
          </a:ln>
        </p:spPr>
        <p:txBody>
          <a:bodyPr>
            <a:normAutofit/>
          </a:bodyPr>
          <a:lstStyle/>
          <a:p>
            <a:pPr algn="just" rtl="0"/>
            <a:r>
              <a:rPr lang="en-US" sz="2400" dirty="0" smtClean="0">
                <a:latin typeface="Times New Roman" pitchFamily="18" charset="0"/>
                <a:cs typeface="Times New Roman" pitchFamily="18" charset="0"/>
              </a:rPr>
              <a:t> photoreceptor is a specialized type of </a:t>
            </a:r>
            <a:r>
              <a:rPr lang="en-US" sz="2400" dirty="0" smtClean="0">
                <a:latin typeface="Times New Roman" pitchFamily="18" charset="0"/>
                <a:cs typeface="Times New Roman" pitchFamily="18" charset="0"/>
                <a:hlinkClick r:id="rId2" tooltip="Neuron"/>
              </a:rPr>
              <a:t>neuron</a:t>
            </a:r>
            <a:r>
              <a:rPr lang="en-US" sz="2400" dirty="0" smtClean="0">
                <a:latin typeface="Times New Roman" pitchFamily="18" charset="0"/>
                <a:cs typeface="Times New Roman" pitchFamily="18" charset="0"/>
              </a:rPr>
              <a:t> found in the </a:t>
            </a:r>
            <a:r>
              <a:rPr lang="en-US" sz="2400" dirty="0" smtClean="0">
                <a:latin typeface="Times New Roman" pitchFamily="18" charset="0"/>
                <a:cs typeface="Times New Roman" pitchFamily="18" charset="0"/>
                <a:hlinkClick r:id="rId3" tooltip="Retina"/>
              </a:rPr>
              <a:t>retina</a:t>
            </a:r>
            <a:r>
              <a:rPr lang="en-US" sz="2400" dirty="0" smtClean="0">
                <a:latin typeface="Times New Roman" pitchFamily="18" charset="0"/>
                <a:cs typeface="Times New Roman" pitchFamily="18" charset="0"/>
              </a:rPr>
              <a:t> that is capable of </a:t>
            </a:r>
            <a:r>
              <a:rPr lang="en-US" sz="2400" dirty="0" err="1" smtClean="0">
                <a:latin typeface="Times New Roman" pitchFamily="18" charset="0"/>
                <a:cs typeface="Times New Roman" pitchFamily="18" charset="0"/>
                <a:hlinkClick r:id="rId4" tooltip="Phototransduction"/>
              </a:rPr>
              <a:t>phototransduction</a:t>
            </a:r>
            <a:r>
              <a:rPr lang="en-US" sz="2400" dirty="0" smtClean="0">
                <a:latin typeface="Times New Roman" pitchFamily="18" charset="0"/>
                <a:cs typeface="Times New Roman" pitchFamily="18" charset="0"/>
              </a:rPr>
              <a:t> they convert light into signals that can stimulate biological processes.  </a:t>
            </a:r>
          </a:p>
          <a:p>
            <a:pPr algn="just" rtl="0">
              <a:buNone/>
            </a:pPr>
            <a:endParaRPr lang="en-US" sz="2400" dirty="0" smtClean="0">
              <a:latin typeface="Times New Roman" pitchFamily="18" charset="0"/>
              <a:cs typeface="Times New Roman" pitchFamily="18" charset="0"/>
            </a:endParaRPr>
          </a:p>
          <a:p>
            <a:pPr algn="just" rtl="0">
              <a:buNone/>
            </a:pPr>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The two classic photoreceptor cells are </a:t>
            </a:r>
            <a:r>
              <a:rPr lang="en-US" sz="2400" dirty="0" smtClean="0">
                <a:latin typeface="Times New Roman" pitchFamily="18" charset="0"/>
                <a:cs typeface="Times New Roman" pitchFamily="18" charset="0"/>
                <a:hlinkClick r:id="rId5" tooltip="Rod cell"/>
              </a:rPr>
              <a:t>rods</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hlinkClick r:id="rId6" tooltip="Cone cell"/>
              </a:rPr>
              <a:t>cones</a:t>
            </a:r>
            <a:r>
              <a:rPr lang="en-US" sz="2400" dirty="0" smtClean="0">
                <a:latin typeface="Times New Roman" pitchFamily="18" charset="0"/>
                <a:cs typeface="Times New Roman" pitchFamily="18" charset="0"/>
              </a:rPr>
              <a:t>, each contributing information used by the </a:t>
            </a:r>
            <a:r>
              <a:rPr lang="en-US" sz="2400" dirty="0" smtClean="0">
                <a:latin typeface="Times New Roman" pitchFamily="18" charset="0"/>
                <a:cs typeface="Times New Roman" pitchFamily="18" charset="0"/>
                <a:hlinkClick r:id="rId7" tooltip="Visual system"/>
              </a:rPr>
              <a:t>visual system</a:t>
            </a:r>
            <a:r>
              <a:rPr lang="en-US" sz="2400" dirty="0" smtClean="0">
                <a:latin typeface="Times New Roman" pitchFamily="18" charset="0"/>
                <a:cs typeface="Times New Roman" pitchFamily="18" charset="0"/>
              </a:rPr>
              <a:t> </a:t>
            </a:r>
          </a:p>
          <a:p>
            <a:pPr algn="just" rtl="0">
              <a:buNone/>
            </a:pPr>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The rods are distributed across the retina more than cones. </a:t>
            </a: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Cones response to high light and color vision while rods response in dark and low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582594"/>
          </a:xfrm>
        </p:spPr>
        <p:txBody>
          <a:bodyPr>
            <a:normAutofit/>
          </a:bodyPr>
          <a:lstStyle/>
          <a:p>
            <a:r>
              <a:rPr lang="en-US" sz="2800" dirty="0" smtClean="0">
                <a:latin typeface="Times New Roman" pitchFamily="18" charset="0"/>
                <a:cs typeface="Times New Roman" pitchFamily="18" charset="0"/>
              </a:rPr>
              <a:t>Vision occurs when light enters eye </a:t>
            </a:r>
            <a:r>
              <a:rPr lang="en-US" sz="2800" dirty="0" err="1" smtClean="0">
                <a:latin typeface="Times New Roman" pitchFamily="18" charset="0"/>
                <a:cs typeface="Times New Roman" pitchFamily="18" charset="0"/>
              </a:rPr>
              <a:t>throuh</a:t>
            </a:r>
            <a:r>
              <a:rPr lang="en-US" sz="2800" dirty="0" smtClean="0">
                <a:latin typeface="Times New Roman" pitchFamily="18" charset="0"/>
                <a:cs typeface="Times New Roman" pitchFamily="18" charset="0"/>
              </a:rPr>
              <a:t> pupil </a:t>
            </a:r>
            <a:endParaRPr lang="ar-IQ" sz="28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00034" y="857208"/>
            <a:ext cx="7858179"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868" y="274638"/>
            <a:ext cx="5114932" cy="1143000"/>
          </a:xfrm>
        </p:spPr>
        <p:txBody>
          <a:bodyPr>
            <a:normAutofit/>
          </a:bodyPr>
          <a:lstStyle/>
          <a:p>
            <a:pPr rtl="0"/>
            <a:r>
              <a:rPr lang="ar-IQ"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image is formed in the retina</a:t>
            </a:r>
            <a:endParaRPr lang="ar-IQ" sz="2800" dirty="0">
              <a:latin typeface="Times New Roman" pitchFamily="18" charset="0"/>
              <a:cs typeface="Times New Roman" pitchFamily="18" charset="0"/>
            </a:endParaRPr>
          </a:p>
        </p:txBody>
      </p:sp>
      <p:pic>
        <p:nvPicPr>
          <p:cNvPr id="7" name="Content Placeholder 6" descr="4f727e57.png"/>
          <p:cNvPicPr>
            <a:picLocks noGrp="1" noChangeAspect="1"/>
          </p:cNvPicPr>
          <p:nvPr>
            <p:ph sz="half" idx="1"/>
          </p:nvPr>
        </p:nvPicPr>
        <p:blipFill>
          <a:blip r:embed="rId2"/>
          <a:stretch>
            <a:fillRect/>
          </a:stretch>
        </p:blipFill>
        <p:spPr>
          <a:xfrm>
            <a:off x="0" y="2"/>
            <a:ext cx="3500430" cy="1857362"/>
          </a:xfrm>
        </p:spPr>
      </p:pic>
      <p:pic>
        <p:nvPicPr>
          <p:cNvPr id="10" name="Content Placeholder 9" descr="ggg1q3.png"/>
          <p:cNvPicPr>
            <a:picLocks noGrp="1" noChangeAspect="1"/>
          </p:cNvPicPr>
          <p:nvPr>
            <p:ph sz="half" idx="2"/>
          </p:nvPr>
        </p:nvPicPr>
        <p:blipFill>
          <a:blip r:embed="rId3">
            <a:lum bright="-10000" contrast="10000"/>
          </a:blip>
          <a:stretch>
            <a:fillRect/>
          </a:stretch>
        </p:blipFill>
        <p:spPr>
          <a:xfrm>
            <a:off x="2857488" y="1857364"/>
            <a:ext cx="6286512" cy="4857784"/>
          </a:xfrm>
        </p:spPr>
      </p:pic>
      <p:sp>
        <p:nvSpPr>
          <p:cNvPr id="5" name="Rectangle 4"/>
          <p:cNvSpPr/>
          <p:nvPr/>
        </p:nvSpPr>
        <p:spPr>
          <a:xfrm>
            <a:off x="142844" y="2928934"/>
            <a:ext cx="2500330" cy="1569660"/>
          </a:xfrm>
          <a:prstGeom prst="rect">
            <a:avLst/>
          </a:prstGeom>
        </p:spPr>
        <p:txBody>
          <a:bodyPr wrap="square">
            <a:spAutoFit/>
          </a:bodyPr>
          <a:lstStyle/>
          <a:p>
            <a:pPr algn="just" rtl="0"/>
            <a:r>
              <a:rPr lang="en-US" sz="2400" dirty="0" smtClean="0">
                <a:latin typeface="Times New Roman" pitchFamily="18" charset="0"/>
                <a:cs typeface="Times New Roman" pitchFamily="18" charset="0"/>
              </a:rPr>
              <a:t>the optic nerve carries sensory information to the brain</a:t>
            </a:r>
            <a:endParaRPr lang="ar-IQ"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357422" y="3000372"/>
            <a:ext cx="5786478" cy="1143000"/>
          </a:xfrm>
        </p:spPr>
        <p:txBody>
          <a:bodyPr/>
          <a:lstStyle/>
          <a:p>
            <a:r>
              <a:rPr lang="en-US" b="1" dirty="0" smtClean="0">
                <a:latin typeface="Times New Roman" pitchFamily="18" charset="0"/>
                <a:cs typeface="Times New Roman" pitchFamily="18" charset="0"/>
              </a:rPr>
              <a:t>The Special Senses</a:t>
            </a:r>
            <a:endParaRPr lang="ar-IQ" b="1" dirty="0">
              <a:latin typeface="Times New Roman" pitchFamily="18" charset="0"/>
              <a:cs typeface="Times New Roman" pitchFamily="18" charset="0"/>
            </a:endParaRPr>
          </a:p>
        </p:txBody>
      </p:sp>
      <p:pic>
        <p:nvPicPr>
          <p:cNvPr id="4" name="Content Placeholder 3" descr="qIuXCUjVgJ.4k.goGp8OIg_m.jpg"/>
          <p:cNvPicPr>
            <a:picLocks noGrp="1" noChangeAspect="1"/>
          </p:cNvPicPr>
          <p:nvPr>
            <p:ph idx="1"/>
          </p:nvPr>
        </p:nvPicPr>
        <p:blipFill>
          <a:blip r:embed="rId3"/>
          <a:stretch>
            <a:fillRect/>
          </a:stretch>
        </p:blipFill>
        <p:spPr>
          <a:xfrm>
            <a:off x="0" y="0"/>
            <a:ext cx="2714612" cy="192880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11156"/>
          </a:xfrm>
        </p:spPr>
        <p:txBody>
          <a:bodyPr>
            <a:normAutofit fontScale="90000"/>
          </a:bodyPr>
          <a:lstStyle/>
          <a:p>
            <a:r>
              <a:rPr lang="en-US" dirty="0" smtClean="0">
                <a:latin typeface="Times New Roman" pitchFamily="18" charset="0"/>
                <a:cs typeface="Times New Roman" pitchFamily="18" charset="0"/>
              </a:rPr>
              <a:t>Optic </a:t>
            </a:r>
            <a:r>
              <a:rPr lang="en-US" dirty="0" err="1" smtClean="0">
                <a:latin typeface="Times New Roman" pitchFamily="18" charset="0"/>
                <a:cs typeface="Times New Roman" pitchFamily="18" charset="0"/>
              </a:rPr>
              <a:t>chiasma</a:t>
            </a:r>
            <a:endParaRPr lang="ar-IQ" dirty="0">
              <a:latin typeface="Times New Roman" pitchFamily="18" charset="0"/>
              <a:cs typeface="Times New Roman" pitchFamily="18" charset="0"/>
            </a:endParaRPr>
          </a:p>
        </p:txBody>
      </p:sp>
      <p:pic>
        <p:nvPicPr>
          <p:cNvPr id="9" name="Picture 8" descr="Optic ch_0.tmp"/>
          <p:cNvPicPr>
            <a:picLocks noChangeAspect="1"/>
          </p:cNvPicPr>
          <p:nvPr/>
        </p:nvPicPr>
        <p:blipFill>
          <a:blip r:embed="rId2"/>
          <a:stretch>
            <a:fillRect/>
          </a:stretch>
        </p:blipFill>
        <p:spPr>
          <a:xfrm>
            <a:off x="142844" y="714356"/>
            <a:ext cx="8858312" cy="5808000"/>
          </a:xfrm>
          <a:prstGeom prst="rect">
            <a:avLst/>
          </a:prstGeom>
          <a:ln w="381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visual_pathway.jpg"/>
          <p:cNvPicPr>
            <a:picLocks noGrp="1" noChangeAspect="1"/>
          </p:cNvPicPr>
          <p:nvPr>
            <p:ph idx="1"/>
          </p:nvPr>
        </p:nvPicPr>
        <p:blipFill>
          <a:blip r:embed="rId2"/>
          <a:stretch>
            <a:fillRect/>
          </a:stretch>
        </p:blipFill>
        <p:spPr>
          <a:xfrm>
            <a:off x="0" y="857232"/>
            <a:ext cx="9144000" cy="57150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Special Senses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gradFill>
            <a:gsLst>
              <a:gs pos="100000">
                <a:schemeClr val="accent1">
                  <a:lumMod val="75000"/>
                  <a:alpha val="1000"/>
                </a:schemeClr>
              </a:gs>
              <a:gs pos="50000">
                <a:schemeClr val="accent1">
                  <a:tint val="44500"/>
                  <a:satMod val="160000"/>
                </a:schemeClr>
              </a:gs>
              <a:gs pos="100000">
                <a:schemeClr val="accent1">
                  <a:tint val="23500"/>
                  <a:satMod val="160000"/>
                </a:schemeClr>
              </a:gs>
            </a:gsLst>
            <a:path path="shape">
              <a:fillToRect l="50000" t="50000" r="50000" b="50000"/>
            </a:path>
          </a:gradFill>
          <a:ln w="38100">
            <a:solidFill>
              <a:srgbClr val="002060"/>
            </a:solidFill>
          </a:ln>
        </p:spPr>
        <p:txBody>
          <a:bodyPr/>
          <a:lstStyle/>
          <a:p>
            <a:pPr algn="ctr" rtl="0"/>
            <a:r>
              <a:rPr lang="en-US" dirty="0" smtClean="0">
                <a:latin typeface="Times New Roman" pitchFamily="18" charset="0"/>
                <a:cs typeface="Times New Roman" pitchFamily="18" charset="0"/>
              </a:rPr>
              <a:t>Five special Senses </a:t>
            </a:r>
          </a:p>
          <a:p>
            <a:pPr algn="ctr" rtl="0">
              <a:buNone/>
            </a:pPr>
            <a:endParaRPr lang="en-US" dirty="0" smtClean="0">
              <a:latin typeface="Times New Roman" pitchFamily="18" charset="0"/>
              <a:cs typeface="Times New Roman" pitchFamily="18" charset="0"/>
            </a:endParaRPr>
          </a:p>
          <a:p>
            <a:pPr marL="514350" indent="-514350" algn="l" rtl="0">
              <a:buFont typeface="+mj-lt"/>
              <a:buAutoNum type="arabicPeriod"/>
            </a:pPr>
            <a:r>
              <a:rPr lang="en-US" dirty="0" err="1" smtClean="0">
                <a:latin typeface="Times New Roman" pitchFamily="18" charset="0"/>
                <a:cs typeface="Times New Roman" pitchFamily="18" charset="0"/>
              </a:rPr>
              <a:t>Olfection</a:t>
            </a:r>
            <a:r>
              <a:rPr lang="en-US" dirty="0" smtClean="0">
                <a:latin typeface="Times New Roman" pitchFamily="18" charset="0"/>
                <a:cs typeface="Times New Roman" pitchFamily="18" charset="0"/>
              </a:rPr>
              <a:t> (smell) </a:t>
            </a:r>
          </a:p>
          <a:p>
            <a:pPr marL="514350" indent="-514350" algn="l" rtl="0">
              <a:buFont typeface="+mj-lt"/>
              <a:buAutoNum type="arabicPeriod"/>
            </a:pPr>
            <a:r>
              <a:rPr lang="en-US" dirty="0" err="1" smtClean="0">
                <a:latin typeface="Times New Roman" pitchFamily="18" charset="0"/>
                <a:cs typeface="Times New Roman" pitchFamily="18" charset="0"/>
              </a:rPr>
              <a:t>Gustation</a:t>
            </a:r>
            <a:r>
              <a:rPr lang="en-US" dirty="0" smtClean="0">
                <a:latin typeface="Times New Roman" pitchFamily="18" charset="0"/>
                <a:cs typeface="Times New Roman" pitchFamily="18" charset="0"/>
              </a:rPr>
              <a:t> (taste) </a:t>
            </a:r>
          </a:p>
          <a:p>
            <a:pPr marL="514350" indent="-514350" algn="l" rtl="0">
              <a:buFont typeface="+mj-lt"/>
              <a:buAutoNum type="arabicPeriod"/>
            </a:pPr>
            <a:r>
              <a:rPr lang="en-US" dirty="0" smtClean="0">
                <a:latin typeface="Times New Roman" pitchFamily="18" charset="0"/>
                <a:cs typeface="Times New Roman" pitchFamily="18" charset="0"/>
              </a:rPr>
              <a:t>Vision  (sight)</a:t>
            </a:r>
          </a:p>
          <a:p>
            <a:pPr marL="514350" indent="-514350" algn="l" rtl="0">
              <a:buFont typeface="+mj-lt"/>
              <a:buAutoNum type="arabicPeriod"/>
            </a:pPr>
            <a:r>
              <a:rPr lang="en-US" dirty="0" smtClean="0">
                <a:latin typeface="Times New Roman" pitchFamily="18" charset="0"/>
                <a:cs typeface="Times New Roman" pitchFamily="18" charset="0"/>
              </a:rPr>
              <a:t>Hearing </a:t>
            </a:r>
          </a:p>
          <a:p>
            <a:pPr marL="514350" indent="-514350" algn="l" rtl="0">
              <a:buFont typeface="+mj-lt"/>
              <a:buAutoNum type="arabicPeriod"/>
            </a:pPr>
            <a:r>
              <a:rPr lang="en-US" dirty="0" smtClean="0">
                <a:latin typeface="Times New Roman" pitchFamily="18" charset="0"/>
                <a:cs typeface="Times New Roman" pitchFamily="18" charset="0"/>
              </a:rPr>
              <a:t>Equilibrium</a:t>
            </a:r>
          </a:p>
          <a:p>
            <a:pPr marL="514350" indent="-514350" algn="l" rtl="0">
              <a:buFont typeface="+mj-lt"/>
              <a:buAutoNum type="arabicPeriod"/>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3"/>
            <a:ext cx="7772400" cy="571503"/>
          </a:xfrm>
        </p:spPr>
        <p:txBody>
          <a:bodyPr>
            <a:normAutofit fontScale="90000"/>
          </a:bodyPr>
          <a:lstStyle/>
          <a:p>
            <a:r>
              <a:rPr lang="en-US" dirty="0" smtClean="0">
                <a:latin typeface="Times New Roman" pitchFamily="18" charset="0"/>
                <a:cs typeface="Times New Roman" pitchFamily="18" charset="0"/>
              </a:rPr>
              <a:t>Vision </a:t>
            </a:r>
            <a:endParaRPr lang="ar-IQ" dirty="0">
              <a:latin typeface="Times New Roman" pitchFamily="18" charset="0"/>
              <a:cs typeface="Times New Roman" pitchFamily="18" charset="0"/>
            </a:endParaRPr>
          </a:p>
        </p:txBody>
      </p:sp>
      <p:sp>
        <p:nvSpPr>
          <p:cNvPr id="3" name="Subtitle 2"/>
          <p:cNvSpPr>
            <a:spLocks noGrp="1"/>
          </p:cNvSpPr>
          <p:nvPr>
            <p:ph type="subTitle" idx="1"/>
          </p:nvPr>
        </p:nvSpPr>
        <p:spPr>
          <a:xfrm>
            <a:off x="357158" y="1214422"/>
            <a:ext cx="8501122" cy="5357850"/>
          </a:xfrm>
          <a:gradFill flip="none" rotWithShape="1">
            <a:gsLst>
              <a:gs pos="100000">
                <a:schemeClr val="accent1">
                  <a:lumMod val="75000"/>
                  <a:alpha val="1000"/>
                </a:schemeClr>
              </a:gs>
              <a:gs pos="50000">
                <a:schemeClr val="accent1">
                  <a:tint val="44500"/>
                  <a:satMod val="160000"/>
                </a:schemeClr>
              </a:gs>
              <a:gs pos="100000">
                <a:schemeClr val="accent1">
                  <a:tint val="23500"/>
                  <a:satMod val="160000"/>
                </a:schemeClr>
              </a:gs>
            </a:gsLst>
            <a:path path="shape">
              <a:fillToRect l="50000" t="50000" r="50000" b="50000"/>
            </a:path>
            <a:tileRect/>
          </a:gradFill>
          <a:ln w="38100">
            <a:solidFill>
              <a:srgbClr val="002060"/>
            </a:solidFill>
          </a:ln>
        </p:spPr>
        <p:txBody>
          <a:bodyPr>
            <a:normAutofit lnSpcReduction="10000"/>
          </a:bodyPr>
          <a:lstStyle/>
          <a:p>
            <a:pPr algn="just" rtl="0">
              <a:buFont typeface="Arial" pitchFamily="34" charset="0"/>
              <a:buChar char="•"/>
            </a:pPr>
            <a:r>
              <a:rPr lang="en-US" sz="2400" dirty="0" smtClean="0">
                <a:solidFill>
                  <a:schemeClr val="tx1"/>
                </a:solidFill>
                <a:latin typeface="Times New Roman" pitchFamily="18" charset="0"/>
                <a:cs typeface="Times New Roman" pitchFamily="18" charset="0"/>
              </a:rPr>
              <a:t>Vision is extremely important to human survival. </a:t>
            </a:r>
          </a:p>
          <a:p>
            <a:pPr algn="just" rtl="0"/>
            <a:endParaRPr lang="en-US" sz="2400" dirty="0" smtClean="0">
              <a:solidFill>
                <a:schemeClr val="tx1"/>
              </a:solidFill>
              <a:latin typeface="Times New Roman" pitchFamily="18" charset="0"/>
              <a:cs typeface="Times New Roman" pitchFamily="18" charset="0"/>
            </a:endParaRPr>
          </a:p>
          <a:p>
            <a:pPr algn="just" rtl="0">
              <a:buFont typeface="Arial" pitchFamily="34" charset="0"/>
              <a:buChar char="•"/>
            </a:pPr>
            <a:r>
              <a:rPr lang="en-US" sz="2400" dirty="0" smtClean="0">
                <a:solidFill>
                  <a:schemeClr val="tx1"/>
                </a:solidFill>
                <a:latin typeface="Times New Roman" pitchFamily="18" charset="0"/>
                <a:cs typeface="Times New Roman" pitchFamily="18" charset="0"/>
              </a:rPr>
              <a:t>More than half the sensory receptors in the human body are located in the eye. </a:t>
            </a:r>
          </a:p>
          <a:p>
            <a:pPr algn="just" rtl="0">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just" rtl="0">
              <a:buFont typeface="Arial" pitchFamily="34" charset="0"/>
              <a:buChar char="•"/>
            </a:pPr>
            <a:r>
              <a:rPr lang="en-US" sz="2400" dirty="0" smtClean="0">
                <a:solidFill>
                  <a:schemeClr val="tx1"/>
                </a:solidFill>
                <a:latin typeface="Times New Roman" pitchFamily="18" charset="0"/>
                <a:cs typeface="Times New Roman" pitchFamily="18" charset="0"/>
              </a:rPr>
              <a:t>Structurally two eyes are separate but some of their activities are coordinated so that they function as a pair. </a:t>
            </a:r>
          </a:p>
          <a:p>
            <a:pPr algn="just" rtl="0">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just" rtl="0">
              <a:buFont typeface="Arial" pitchFamily="34" charset="0"/>
              <a:buChar char="•"/>
            </a:pPr>
            <a:r>
              <a:rPr lang="en-US" sz="2400" dirty="0" smtClean="0">
                <a:solidFill>
                  <a:schemeClr val="tx1"/>
                </a:solidFill>
                <a:latin typeface="Times New Roman" pitchFamily="18" charset="0"/>
                <a:cs typeface="Times New Roman" pitchFamily="18" charset="0"/>
              </a:rPr>
              <a:t>It is possible to see with only one eye, but three dimensional vision is impaired especially in the judgment of speed and distance.</a:t>
            </a:r>
          </a:p>
          <a:p>
            <a:pPr algn="just" rtl="0">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just" rtl="0">
              <a:buFont typeface="Arial" pitchFamily="34" charset="0"/>
              <a:buChar char="•"/>
            </a:pPr>
            <a:r>
              <a:rPr lang="en-US" sz="2400" dirty="0" smtClean="0">
                <a:solidFill>
                  <a:schemeClr val="tx1"/>
                </a:solidFill>
                <a:latin typeface="Times New Roman" pitchFamily="18" charset="0"/>
                <a:cs typeface="Times New Roman" pitchFamily="18" charset="0"/>
              </a:rPr>
              <a:t>Accessory structures of the eye include the eyelids, eyelashes, eyebrows, </a:t>
            </a:r>
            <a:r>
              <a:rPr lang="en-US" sz="2400" dirty="0" err="1" smtClean="0">
                <a:solidFill>
                  <a:schemeClr val="tx1"/>
                </a:solidFill>
                <a:latin typeface="Times New Roman" pitchFamily="18" charset="0"/>
                <a:cs typeface="Times New Roman" pitchFamily="18" charset="0"/>
              </a:rPr>
              <a:t>lacrimal</a:t>
            </a:r>
            <a:r>
              <a:rPr lang="en-US" sz="2400" dirty="0" smtClean="0">
                <a:solidFill>
                  <a:schemeClr val="tx1"/>
                </a:solidFill>
                <a:latin typeface="Times New Roman" pitchFamily="18" charset="0"/>
                <a:cs typeface="Times New Roman" pitchFamily="18" charset="0"/>
              </a:rPr>
              <a:t> (tearing) apparatus, and extrinsic eye muscles</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472518" cy="5643602"/>
          </a:xfrm>
          <a:gradFill>
            <a:gsLst>
              <a:gs pos="100000">
                <a:schemeClr val="accent1">
                  <a:lumMod val="75000"/>
                  <a:alpha val="1000"/>
                </a:schemeClr>
              </a:gs>
              <a:gs pos="50000">
                <a:schemeClr val="accent1">
                  <a:tint val="44500"/>
                  <a:satMod val="160000"/>
                </a:schemeClr>
              </a:gs>
              <a:gs pos="100000">
                <a:schemeClr val="accent1">
                  <a:tint val="23500"/>
                  <a:satMod val="160000"/>
                </a:schemeClr>
              </a:gs>
            </a:gsLst>
            <a:path path="shape">
              <a:fillToRect l="50000" t="50000" r="50000" b="50000"/>
            </a:path>
          </a:gradFill>
          <a:ln w="28575">
            <a:solidFill>
              <a:srgbClr val="002060"/>
            </a:solidFill>
          </a:ln>
        </p:spPr>
        <p:txBody>
          <a:bodyPr>
            <a:normAutofit/>
          </a:bodyPr>
          <a:lstStyle/>
          <a:p>
            <a:pPr algn="just" rtl="0"/>
            <a:r>
              <a:rPr lang="en-US" sz="2000" dirty="0" smtClean="0">
                <a:latin typeface="Times New Roman" pitchFamily="18" charset="0"/>
                <a:cs typeface="Times New Roman" pitchFamily="18" charset="0"/>
              </a:rPr>
              <a:t>Lids and lashes: help to protect eyes.  </a:t>
            </a:r>
          </a:p>
          <a:p>
            <a:pPr algn="just" rtl="0"/>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Blink reflex: closes the eyelids when environmental hazards reach near the eye. </a:t>
            </a:r>
          </a:p>
          <a:p>
            <a:pPr algn="just" rtl="0"/>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Tears are necessary to keep eyes moist and healthy. They produce smooth surface (important for clear vision), provide Oxygen and other nutrients to the surface of the eye and contain proteins like </a:t>
            </a:r>
            <a:r>
              <a:rPr lang="en-US" sz="2000" dirty="0" err="1" smtClean="0">
                <a:latin typeface="Times New Roman" pitchFamily="18" charset="0"/>
                <a:cs typeface="Times New Roman" pitchFamily="18" charset="0"/>
              </a:rPr>
              <a:t>lysozymes</a:t>
            </a:r>
            <a:r>
              <a:rPr lang="en-US" sz="2000" dirty="0" smtClean="0">
                <a:latin typeface="Times New Roman" pitchFamily="18" charset="0"/>
                <a:cs typeface="Times New Roman" pitchFamily="18" charset="0"/>
              </a:rPr>
              <a:t>, immunoglobulin, </a:t>
            </a:r>
            <a:r>
              <a:rPr lang="en-US" sz="2000" dirty="0" err="1" smtClean="0">
                <a:latin typeface="Times New Roman" pitchFamily="18" charset="0"/>
                <a:cs typeface="Times New Roman" pitchFamily="18" charset="0"/>
              </a:rPr>
              <a:t>lactoffrin</a:t>
            </a:r>
            <a:r>
              <a:rPr lang="en-US" sz="2000" dirty="0" smtClean="0">
                <a:latin typeface="Times New Roman" pitchFamily="18" charset="0"/>
                <a:cs typeface="Times New Roman" pitchFamily="18" charset="0"/>
              </a:rPr>
              <a:t> which all helps to ward off infection. </a:t>
            </a:r>
          </a:p>
          <a:p>
            <a:pPr algn="just" rtl="0"/>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Lacrimal gland and small other glands inside the eyelid constantly produce tears to keep eye moist. </a:t>
            </a:r>
          </a:p>
          <a:p>
            <a:pPr algn="just" rtl="0"/>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Tears drain from the eye through two small opening called upper and lower puncta located inside upper and lower corner of eyelid near the nose. </a:t>
            </a:r>
          </a:p>
          <a:p>
            <a:pPr algn="just" rtl="0">
              <a:buNone/>
            </a:pPr>
            <a:endParaRPr lang="en-US" sz="2000" dirty="0" smtClean="0">
              <a:latin typeface="Times New Roman" pitchFamily="18" charset="0"/>
              <a:cs typeface="Times New Roman" pitchFamily="18" charset="0"/>
            </a:endParaRPr>
          </a:p>
          <a:p>
            <a:pPr algn="just" rtl="0"/>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9124" y="214290"/>
            <a:ext cx="4543428" cy="868346"/>
          </a:xfrm>
        </p:spPr>
        <p:txBody>
          <a:bodyPr>
            <a:normAutofit fontScale="90000"/>
          </a:bodyPr>
          <a:lstStyle/>
          <a:p>
            <a:r>
              <a:rPr lang="en-US" dirty="0" smtClean="0">
                <a:latin typeface="Times New Roman" pitchFamily="18" charset="0"/>
                <a:cs typeface="Times New Roman" pitchFamily="18" charset="0"/>
              </a:rPr>
              <a:t>Lacrimal Apparatus</a:t>
            </a:r>
            <a:endParaRPr lang="ar-IQ" dirty="0">
              <a:latin typeface="Times New Roman" pitchFamily="18" charset="0"/>
              <a:cs typeface="Times New Roman" pitchFamily="18" charset="0"/>
            </a:endParaRPr>
          </a:p>
        </p:txBody>
      </p:sp>
      <p:pic>
        <p:nvPicPr>
          <p:cNvPr id="4" name="Content Placeholder 3" descr="2134_dry_eye_label_v4_450_noredeye.jpg"/>
          <p:cNvPicPr>
            <a:picLocks noGrp="1" noChangeAspect="1"/>
          </p:cNvPicPr>
          <p:nvPr>
            <p:ph sz="half" idx="1"/>
          </p:nvPr>
        </p:nvPicPr>
        <p:blipFill>
          <a:blip r:embed="rId2"/>
          <a:srcRect b="16981"/>
          <a:stretch>
            <a:fillRect/>
          </a:stretch>
        </p:blipFill>
        <p:spPr>
          <a:xfrm>
            <a:off x="0" y="0"/>
            <a:ext cx="3786182" cy="3500438"/>
          </a:xfrm>
          <a:ln w="38100">
            <a:solidFill>
              <a:srgbClr val="002060"/>
            </a:solidFill>
          </a:ln>
        </p:spPr>
      </p:pic>
      <p:pic>
        <p:nvPicPr>
          <p:cNvPr id="1026" name="Picture 2"/>
          <p:cNvPicPr>
            <a:picLocks noGrp="1" noChangeAspect="1" noChangeArrowheads="1"/>
          </p:cNvPicPr>
          <p:nvPr>
            <p:ph sz="half" idx="2"/>
          </p:nvPr>
        </p:nvPicPr>
        <p:blipFill>
          <a:blip r:embed="rId3"/>
          <a:srcRect r="35714"/>
          <a:stretch>
            <a:fillRect/>
          </a:stretch>
        </p:blipFill>
        <p:spPr bwMode="auto">
          <a:xfrm>
            <a:off x="3929058" y="1071546"/>
            <a:ext cx="5214942" cy="5786454"/>
          </a:xfrm>
          <a:prstGeom prst="rect">
            <a:avLst/>
          </a:prstGeom>
          <a:noFill/>
          <a:ln w="38100">
            <a:solidFill>
              <a:srgbClr val="002060"/>
            </a:solidFill>
            <a:miter lim="800000"/>
            <a:headEnd/>
            <a:tailEnd/>
          </a:ln>
          <a:effectLst/>
        </p:spPr>
      </p:pic>
      <p:pic>
        <p:nvPicPr>
          <p:cNvPr id="10" name="Picture 9" descr="lacrimal_0.tmp"/>
          <p:cNvPicPr>
            <a:picLocks noChangeAspect="1"/>
          </p:cNvPicPr>
          <p:nvPr/>
        </p:nvPicPr>
        <p:blipFill>
          <a:blip r:embed="rId4">
            <a:lum bright="-20000" contrast="20000"/>
          </a:blip>
          <a:srcRect l="63848" t="3661" b="50913"/>
          <a:stretch>
            <a:fillRect/>
          </a:stretch>
        </p:blipFill>
        <p:spPr>
          <a:xfrm>
            <a:off x="0" y="3571876"/>
            <a:ext cx="3808912" cy="3286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most visible structures of the eyes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4840303"/>
          </a:xfrm>
          <a:gradFill>
            <a:gsLst>
              <a:gs pos="100000">
                <a:schemeClr val="accent1">
                  <a:lumMod val="75000"/>
                  <a:alpha val="1000"/>
                </a:schemeClr>
              </a:gs>
              <a:gs pos="50000">
                <a:schemeClr val="accent1">
                  <a:tint val="44500"/>
                  <a:satMod val="160000"/>
                </a:schemeClr>
              </a:gs>
              <a:gs pos="100000">
                <a:schemeClr val="accent1">
                  <a:tint val="23500"/>
                  <a:satMod val="160000"/>
                </a:schemeClr>
              </a:gs>
            </a:gsLst>
            <a:path path="shape">
              <a:fillToRect l="50000" t="50000" r="50000" b="50000"/>
            </a:path>
          </a:gradFill>
          <a:ln w="38100">
            <a:solidFill>
              <a:srgbClr val="002060"/>
            </a:solidFill>
          </a:ln>
        </p:spPr>
        <p:txBody>
          <a:bodyPr>
            <a:normAutofit fontScale="92500" lnSpcReduction="20000"/>
          </a:bodyPr>
          <a:lstStyle/>
          <a:p>
            <a:pPr marL="514350" indent="-514350" algn="just" rtl="0">
              <a:buFont typeface="+mj-lt"/>
              <a:buAutoNum type="arabicPeriod"/>
            </a:pPr>
            <a:r>
              <a:rPr lang="en-US" sz="2800" b="1" dirty="0" smtClean="0">
                <a:latin typeface="Times New Roman" pitchFamily="18" charset="0"/>
                <a:cs typeface="Times New Roman" pitchFamily="18" charset="0"/>
              </a:rPr>
              <a:t>Sclera:</a:t>
            </a:r>
            <a:r>
              <a:rPr lang="en-US" sz="2000" dirty="0" smtClean="0">
                <a:latin typeface="Times New Roman" pitchFamily="18" charset="0"/>
                <a:cs typeface="Times New Roman" pitchFamily="18" charset="0"/>
              </a:rPr>
              <a:t> is a white part of the eye, composed of thought fibrous layer. sclera helps to protect and support eyeball.  </a:t>
            </a:r>
          </a:p>
          <a:p>
            <a:pPr marL="514350" indent="-514350" algn="just" rtl="0">
              <a:buFont typeface="+mj-lt"/>
              <a:buAutoNum type="arabicPeriod"/>
            </a:pPr>
            <a:endParaRPr lang="en-US" sz="2000" dirty="0" smtClean="0">
              <a:latin typeface="Times New Roman" pitchFamily="18" charset="0"/>
              <a:cs typeface="Times New Roman" pitchFamily="18" charset="0"/>
            </a:endParaRPr>
          </a:p>
          <a:p>
            <a:pPr marL="514350" indent="-514350" algn="just" rtl="0">
              <a:buFont typeface="+mj-lt"/>
              <a:buAutoNum type="arabicPeriod"/>
            </a:pPr>
            <a:r>
              <a:rPr lang="en-US" sz="2600" b="1" dirty="0" smtClean="0">
                <a:latin typeface="Times New Roman" pitchFamily="18" charset="0"/>
                <a:cs typeface="Times New Roman" pitchFamily="18" charset="0"/>
              </a:rPr>
              <a:t>Cornea: </a:t>
            </a:r>
            <a:r>
              <a:rPr lang="en-US" sz="2000" dirty="0" smtClean="0">
                <a:latin typeface="Times New Roman" pitchFamily="18" charset="0"/>
                <a:cs typeface="Times New Roman" pitchFamily="18" charset="0"/>
              </a:rPr>
              <a:t>is an anterior extension of sclera, it is very transparent, therefore it is invisible.   </a:t>
            </a:r>
          </a:p>
          <a:p>
            <a:pPr marL="514350" indent="-514350" algn="just" rtl="0">
              <a:buFont typeface="+mj-lt"/>
              <a:buAutoNum type="arabicPeriod"/>
            </a:pPr>
            <a:endParaRPr lang="en-US" sz="2000" dirty="0" smtClean="0">
              <a:latin typeface="Times New Roman" pitchFamily="18" charset="0"/>
              <a:cs typeface="Times New Roman" pitchFamily="18" charset="0"/>
            </a:endParaRPr>
          </a:p>
          <a:p>
            <a:pPr marL="514350" indent="-514350" algn="just" rtl="0">
              <a:buFont typeface="+mj-lt"/>
              <a:buAutoNum type="arabicPeriod"/>
            </a:pPr>
            <a:r>
              <a:rPr lang="en-US" sz="2800" b="1" dirty="0" smtClean="0">
                <a:latin typeface="Times New Roman" pitchFamily="18" charset="0"/>
                <a:cs typeface="Times New Roman" pitchFamily="18" charset="0"/>
              </a:rPr>
              <a:t>Pupil:</a:t>
            </a:r>
            <a:r>
              <a:rPr lang="en-US" sz="2000" dirty="0" smtClean="0">
                <a:latin typeface="Times New Roman" pitchFamily="18" charset="0"/>
                <a:cs typeface="Times New Roman" pitchFamily="18" charset="0"/>
              </a:rPr>
              <a:t> is the dark central window into the anterior of the eye. Image we see result from the light enters through the pupil.  </a:t>
            </a:r>
          </a:p>
          <a:p>
            <a:pPr marL="514350" indent="-514350" algn="just" rtl="0">
              <a:buFont typeface="+mj-lt"/>
              <a:buAutoNum type="arabicPeriod"/>
            </a:pPr>
            <a:endParaRPr lang="en-US" sz="2000" dirty="0" smtClean="0">
              <a:latin typeface="Times New Roman" pitchFamily="18" charset="0"/>
              <a:cs typeface="Times New Roman" pitchFamily="18" charset="0"/>
            </a:endParaRPr>
          </a:p>
          <a:p>
            <a:pPr marL="514350" indent="-514350" algn="just" rtl="0">
              <a:buFont typeface="+mj-lt"/>
              <a:buAutoNum type="arabicPeriod"/>
            </a:pPr>
            <a:r>
              <a:rPr lang="en-US" sz="2800" b="1" dirty="0" smtClean="0">
                <a:latin typeface="Times New Roman" pitchFamily="18" charset="0"/>
                <a:cs typeface="Times New Roman" pitchFamily="18" charset="0"/>
              </a:rPr>
              <a:t>Iris:</a:t>
            </a:r>
            <a:r>
              <a:rPr lang="en-US" sz="2000" dirty="0" smtClean="0">
                <a:latin typeface="Times New Roman" pitchFamily="18" charset="0"/>
                <a:cs typeface="Times New Roman" pitchFamily="18" charset="0"/>
              </a:rPr>
              <a:t> is the colored part around the pupil. Muscles of the iris change the size of the pupil opening making the pupil larger in the dim light and smaller in the bright light. </a:t>
            </a:r>
          </a:p>
          <a:p>
            <a:pPr marL="514350" indent="-514350" algn="just" rtl="0">
              <a:buFont typeface="+mj-lt"/>
              <a:buAutoNum type="arabicPeriod"/>
            </a:pPr>
            <a:endParaRPr lang="en-US" sz="2000" dirty="0" smtClean="0">
              <a:latin typeface="Times New Roman" pitchFamily="18" charset="0"/>
              <a:cs typeface="Times New Roman" pitchFamily="18" charset="0"/>
            </a:endParaRPr>
          </a:p>
          <a:p>
            <a:pPr marL="514350" indent="-514350" algn="just" rtl="0">
              <a:buFont typeface="+mj-lt"/>
              <a:buAutoNum type="arabicPeriod"/>
            </a:pPr>
            <a:r>
              <a:rPr lang="en-US" sz="2800" b="1" dirty="0" smtClean="0">
                <a:latin typeface="Times New Roman" pitchFamily="18" charset="0"/>
                <a:cs typeface="Times New Roman" pitchFamily="18" charset="0"/>
              </a:rPr>
              <a:t>Conjunctiva:</a:t>
            </a:r>
            <a:r>
              <a:rPr lang="en-US" sz="2000" dirty="0" smtClean="0">
                <a:latin typeface="Times New Roman" pitchFamily="18" charset="0"/>
                <a:cs typeface="Times New Roman" pitchFamily="18" charset="0"/>
              </a:rPr>
              <a:t> is the  transparent layer of tissue ( mucous membrane) covers the eye (except the cornea) and inside the eyelids. The conjunctiva produces mucus that helps to protect and lubricate the eye and lids.   </a:t>
            </a:r>
            <a:endParaRPr lang="ar-IQ"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latin typeface="Times New Roman" pitchFamily="18" charset="0"/>
                <a:cs typeface="Times New Roman" pitchFamily="18" charset="0"/>
              </a:rPr>
              <a:t>The most visible structures of the eyes</a:t>
            </a:r>
            <a:endParaRPr lang="ar-IQ" dirty="0"/>
          </a:p>
        </p:txBody>
      </p:sp>
      <p:pic>
        <p:nvPicPr>
          <p:cNvPr id="4" name="Content Placeholder 5" descr="NormalExternalAnatomy.jpg"/>
          <p:cNvPicPr>
            <a:picLocks noGrp="1" noChangeAspect="1"/>
          </p:cNvPicPr>
          <p:nvPr>
            <p:ph idx="1"/>
          </p:nvPr>
        </p:nvPicPr>
        <p:blipFill>
          <a:blip r:embed="rId2"/>
          <a:stretch>
            <a:fillRect/>
          </a:stretch>
        </p:blipFill>
        <p:spPr>
          <a:xfrm>
            <a:off x="1000100" y="1000108"/>
            <a:ext cx="7429552" cy="5429288"/>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Muscles of the eye</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gradFill flip="none" rotWithShape="1">
            <a:gsLst>
              <a:gs pos="0">
                <a:srgbClr val="85C2FF">
                  <a:alpha val="0"/>
                </a:srgbClr>
              </a:gs>
              <a:gs pos="70000">
                <a:srgbClr val="C4D6EB"/>
              </a:gs>
              <a:gs pos="100000">
                <a:srgbClr val="FFEBFA"/>
              </a:gs>
            </a:gsLst>
            <a:lin ang="2700000" scaled="1"/>
            <a:tileRect/>
          </a:gradFill>
        </p:spPr>
        <p:txBody>
          <a:bodyPr/>
          <a:lstStyle/>
          <a:p>
            <a:pPr marL="514350" indent="-514350" algn="l" rtl="0">
              <a:buAutoNum type="arabicPeriod"/>
            </a:pPr>
            <a:r>
              <a:rPr lang="en-US" dirty="0" smtClean="0">
                <a:latin typeface="Times New Roman" pitchFamily="18" charset="0"/>
                <a:cs typeface="Times New Roman" pitchFamily="18" charset="0"/>
              </a:rPr>
              <a:t>Superior rectus muscle </a:t>
            </a:r>
          </a:p>
          <a:p>
            <a:pPr marL="514350" indent="-514350" algn="l" rtl="0">
              <a:buAutoNum type="arabicPeriod"/>
            </a:pPr>
            <a:r>
              <a:rPr lang="en-US" dirty="0" smtClean="0">
                <a:latin typeface="Times New Roman" pitchFamily="18" charset="0"/>
                <a:cs typeface="Times New Roman" pitchFamily="18" charset="0"/>
              </a:rPr>
              <a:t>Inferior rectus muscle </a:t>
            </a:r>
          </a:p>
          <a:p>
            <a:pPr marL="514350" indent="-514350" algn="l" rtl="0">
              <a:buAutoNum type="arabicPeriod"/>
            </a:pPr>
            <a:r>
              <a:rPr lang="en-US" dirty="0" smtClean="0">
                <a:latin typeface="Times New Roman" pitchFamily="18" charset="0"/>
                <a:cs typeface="Times New Roman" pitchFamily="18" charset="0"/>
              </a:rPr>
              <a:t>Medial rectus muscle </a:t>
            </a:r>
          </a:p>
          <a:p>
            <a:pPr marL="514350" indent="-514350" algn="l" rtl="0">
              <a:buAutoNum type="arabicPeriod"/>
            </a:pPr>
            <a:r>
              <a:rPr lang="en-US" dirty="0" smtClean="0">
                <a:latin typeface="Times New Roman" pitchFamily="18" charset="0"/>
                <a:cs typeface="Times New Roman" pitchFamily="18" charset="0"/>
              </a:rPr>
              <a:t>Lateral rectus  muscle </a:t>
            </a:r>
          </a:p>
          <a:p>
            <a:pPr marL="514350" indent="-514350" algn="l" rtl="0">
              <a:buAutoNum type="arabicPeriod"/>
            </a:pPr>
            <a:r>
              <a:rPr lang="en-US" dirty="0" smtClean="0">
                <a:latin typeface="Times New Roman" pitchFamily="18" charset="0"/>
                <a:cs typeface="Times New Roman" pitchFamily="18" charset="0"/>
              </a:rPr>
              <a:t>Superior oblique muscle </a:t>
            </a:r>
          </a:p>
          <a:p>
            <a:pPr marL="514350" indent="-514350" algn="l" rtl="0">
              <a:buAutoNum type="arabicPeriod"/>
            </a:pPr>
            <a:r>
              <a:rPr lang="en-US" dirty="0" smtClean="0">
                <a:latin typeface="Times New Roman" pitchFamily="18" charset="0"/>
                <a:cs typeface="Times New Roman" pitchFamily="18" charset="0"/>
              </a:rPr>
              <a:t>Inferior oblique muscle </a:t>
            </a:r>
          </a:p>
          <a:p>
            <a:pPr algn="l" rtl="0">
              <a:buNone/>
            </a:pPr>
            <a:endParaRPr lang="en-US" dirty="0" smtClean="0">
              <a:latin typeface="Times New Roman" pitchFamily="18" charset="0"/>
              <a:cs typeface="Times New Roman" pitchFamily="18" charset="0"/>
            </a:endParaRPr>
          </a:p>
          <a:p>
            <a:pPr marL="514350" indent="-514350"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613</Words>
  <Application>Microsoft Office PowerPoint</Application>
  <PresentationFormat>On-screen Show (4:3)</PresentationFormat>
  <Paragraphs>93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The Special Senses</vt:lpstr>
      <vt:lpstr>The Special Senses</vt:lpstr>
      <vt:lpstr>Vision </vt:lpstr>
      <vt:lpstr>Slide 5</vt:lpstr>
      <vt:lpstr>Lacrimal Apparatus</vt:lpstr>
      <vt:lpstr>The most visible structures of the eyes</vt:lpstr>
      <vt:lpstr>The most visible structures of the eyes</vt:lpstr>
      <vt:lpstr>Muscles of the eye</vt:lpstr>
      <vt:lpstr>Muscles of the eye</vt:lpstr>
      <vt:lpstr>Slide 11</vt:lpstr>
      <vt:lpstr> Cross Section of the Eye (Structure of Eyeball)</vt:lpstr>
      <vt:lpstr> Cross Section of the Eye (Eyeball)</vt:lpstr>
      <vt:lpstr>Retina</vt:lpstr>
      <vt:lpstr>Slide 15</vt:lpstr>
      <vt:lpstr>The Retina</vt:lpstr>
      <vt:lpstr>Photoreceptors </vt:lpstr>
      <vt:lpstr>Vision occurs when light enters eye throuh pupil </vt:lpstr>
      <vt:lpstr>  The image is formed in the retina</vt:lpstr>
      <vt:lpstr>Optic chiasma</vt:lpstr>
      <vt:lpstr>Slide 21</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dc:title>
  <dc:creator>OMAR ABD</dc:creator>
  <cp:lastModifiedBy>OMAR ABD</cp:lastModifiedBy>
  <cp:revision>14</cp:revision>
  <dcterms:created xsi:type="dcterms:W3CDTF">2014-04-14T19:38:26Z</dcterms:created>
  <dcterms:modified xsi:type="dcterms:W3CDTF">2014-04-22T14:29:44Z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